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odec Pro ExtraBold" charset="0"/>
      <p:regular r:id="rId11"/>
    </p:embeddedFont>
    <p:embeddedFont>
      <p:font typeface="Bodoni MT Black" pitchFamily="18" charset="0"/>
      <p:bold r:id="rId12"/>
      <p:boldItalic r:id="rId13"/>
    </p:embeddedFont>
    <p:embeddedFont>
      <p:font typeface="Montserrat Light Bold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Montserrat Light" charset="0"/>
      <p:regular r:id="rId19"/>
      <p:italic r:id="rId20"/>
    </p:embeddedFont>
    <p:embeddedFont>
      <p:font typeface="Britannic Bold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4605" autoAdjust="0"/>
    <p:restoredTop sz="86380" autoAdjust="0"/>
  </p:normalViewPr>
  <p:slideViewPr>
    <p:cSldViewPr>
      <p:cViewPr>
        <p:scale>
          <a:sx n="50" d="100"/>
          <a:sy n="50" d="100"/>
        </p:scale>
        <p:origin x="-1048" y="-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32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A2FC6-EAD7-4A01-A157-DBEF75C1D55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86D02-AB7E-42B9-BE4B-4CF4A6A93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98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62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47927" y="1390894"/>
            <a:ext cx="175627" cy="6291840"/>
            <a:chOff x="0" y="0"/>
            <a:chExt cx="36475" cy="1306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475" cy="1306712"/>
            </a:xfrm>
            <a:custGeom>
              <a:avLst/>
              <a:gdLst/>
              <a:ahLst/>
              <a:cxnLst/>
              <a:rect l="l" t="t" r="r" b="b"/>
              <a:pathLst>
                <a:path w="36475" h="1306712">
                  <a:moveTo>
                    <a:pt x="0" y="0"/>
                  </a:moveTo>
                  <a:lnTo>
                    <a:pt x="36475" y="0"/>
                  </a:lnTo>
                  <a:lnTo>
                    <a:pt x="36475" y="1306712"/>
                  </a:lnTo>
                  <a:lnTo>
                    <a:pt x="0" y="13067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475" cy="1325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47070" y="1181344"/>
            <a:ext cx="13027491" cy="459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885"/>
              </a:lnSpc>
            </a:pPr>
            <a:r>
              <a:rPr lang="en-IN" sz="8000" dirty="0" smtClean="0">
                <a:solidFill>
                  <a:schemeClr val="bg1"/>
                </a:solidFill>
              </a:rPr>
              <a:t>AI Resume Evaluator</a:t>
            </a:r>
          </a:p>
          <a:p>
            <a:pPr>
              <a:lnSpc>
                <a:spcPts val="17885"/>
              </a:lnSpc>
            </a:pPr>
            <a:r>
              <a:rPr lang="en-IN" sz="8000" dirty="0" smtClean="0">
                <a:solidFill>
                  <a:schemeClr val="bg1"/>
                </a:solidFill>
              </a:rPr>
              <a:t> </a:t>
            </a:r>
            <a:endParaRPr lang="en-US" sz="8000" dirty="0">
              <a:solidFill>
                <a:schemeClr val="bg1"/>
              </a:solidFill>
              <a:latin typeface="Codec Pro Extra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19488" y="-4465293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991100" y="7289442"/>
            <a:ext cx="830580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1" dirty="0" smtClean="0">
                <a:solidFill>
                  <a:srgbClr val="D9D9D9"/>
                </a:solidFill>
              </a:rPr>
              <a:t>S24CSEU0726 </a:t>
            </a:r>
            <a:r>
              <a:rPr lang="en-US" sz="4171" dirty="0">
                <a:solidFill>
                  <a:srgbClr val="D9D9D9"/>
                </a:solidFill>
              </a:rPr>
              <a:t>– </a:t>
            </a:r>
            <a:r>
              <a:rPr lang="en-US" sz="4171" dirty="0" smtClean="0">
                <a:solidFill>
                  <a:srgbClr val="D9D9D9"/>
                </a:solidFill>
              </a:rPr>
              <a:t>HEMANT KUMAR</a:t>
            </a:r>
            <a:r>
              <a:rPr lang="en-US" sz="4171" dirty="0" smtClean="0">
                <a:solidFill>
                  <a:srgbClr val="D9D9D9"/>
                </a:solidFill>
              </a:rPr>
              <a:t> </a:t>
            </a:r>
            <a:endParaRPr lang="en-US" sz="4171" dirty="0">
              <a:solidFill>
                <a:srgbClr val="D9D9D9"/>
              </a:solidFill>
            </a:endParaRPr>
          </a:p>
          <a:p>
            <a:pPr algn="ctr">
              <a:lnSpc>
                <a:spcPts val="5839"/>
              </a:lnSpc>
            </a:pPr>
            <a:r>
              <a:rPr lang="en-US" sz="4171" dirty="0" smtClean="0">
                <a:solidFill>
                  <a:srgbClr val="D9D9D9"/>
                </a:solidFill>
              </a:rPr>
              <a:t>S24CSEU0704 </a:t>
            </a:r>
            <a:r>
              <a:rPr lang="en-US" sz="4171" dirty="0">
                <a:solidFill>
                  <a:srgbClr val="D9D9D9"/>
                </a:solidFill>
              </a:rPr>
              <a:t>– </a:t>
            </a:r>
            <a:r>
              <a:rPr lang="en-US" sz="4171" dirty="0" smtClean="0">
                <a:solidFill>
                  <a:srgbClr val="D9D9D9"/>
                </a:solidFill>
              </a:rPr>
              <a:t>ARYAVARDHAN SINGH</a:t>
            </a:r>
            <a:endParaRPr lang="en-US" sz="4171" dirty="0">
              <a:solidFill>
                <a:srgbClr val="D9D9D9"/>
              </a:solidFill>
            </a:endParaRPr>
          </a:p>
          <a:p>
            <a:pPr algn="ctr">
              <a:lnSpc>
                <a:spcPts val="5839"/>
              </a:lnSpc>
            </a:pPr>
            <a:r>
              <a:rPr lang="en-US" sz="4171" dirty="0" smtClean="0">
                <a:solidFill>
                  <a:srgbClr val="D9D9D9"/>
                </a:solidFill>
              </a:rPr>
              <a:t>S24CSEU0285 </a:t>
            </a:r>
            <a:r>
              <a:rPr lang="en-US" sz="4171" dirty="0">
                <a:solidFill>
                  <a:srgbClr val="D9D9D9"/>
                </a:solidFill>
              </a:rPr>
              <a:t>– </a:t>
            </a:r>
            <a:r>
              <a:rPr lang="en-US" sz="4171" dirty="0" smtClean="0">
                <a:solidFill>
                  <a:srgbClr val="D9D9D9"/>
                </a:solidFill>
              </a:rPr>
              <a:t>AKSHAT PANDEY</a:t>
            </a:r>
            <a:endParaRPr lang="en-US" sz="4171" dirty="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48509" y="159703"/>
            <a:ext cx="11190982" cy="155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+mj-lt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8188" y="3287961"/>
            <a:ext cx="17663430" cy="830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Companies receive thousands of </a:t>
            </a:r>
            <a:r>
              <a:rPr lang="en-US" sz="5400" dirty="0" smtClean="0">
                <a:solidFill>
                  <a:schemeClr val="bg1"/>
                </a:solidFill>
              </a:rPr>
              <a:t>resumes </a:t>
            </a:r>
            <a:r>
              <a:rPr lang="en-US" sz="5400" dirty="0">
                <a:solidFill>
                  <a:schemeClr val="bg1"/>
                </a:solidFill>
              </a:rPr>
              <a:t>→ </a:t>
            </a:r>
            <a:r>
              <a:rPr lang="en-US" sz="5400" dirty="0" smtClean="0">
                <a:solidFill>
                  <a:schemeClr val="bg1"/>
                </a:solidFill>
              </a:rPr>
              <a:t>manual </a:t>
            </a:r>
            <a:r>
              <a:rPr lang="en-US" sz="5400" dirty="0">
                <a:solidFill>
                  <a:schemeClr val="bg1"/>
                </a:solidFill>
              </a:rPr>
              <a:t>screening is slow</a:t>
            </a:r>
            <a:r>
              <a:rPr lang="en-US" sz="5400" dirty="0" smtClean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 smtClean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Recruiters </a:t>
            </a:r>
            <a:r>
              <a:rPr lang="en-US" sz="5400" dirty="0">
                <a:solidFill>
                  <a:schemeClr val="bg1"/>
                </a:solidFill>
              </a:rPr>
              <a:t>miss key skills due to fatigue and inconsistency</a:t>
            </a:r>
            <a:r>
              <a:rPr lang="en-US" sz="5400" dirty="0" smtClean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 smtClean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Bias </a:t>
            </a:r>
            <a:r>
              <a:rPr lang="en-US" sz="5400" dirty="0">
                <a:solidFill>
                  <a:schemeClr val="bg1"/>
                </a:solidFill>
              </a:rPr>
              <a:t>affects fair hiring decisions</a:t>
            </a:r>
            <a:r>
              <a:rPr lang="en-US" sz="5400" dirty="0" smtClean="0">
                <a:solidFill>
                  <a:schemeClr val="bg1"/>
                </a:solidFill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 smtClean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chemeClr val="bg1"/>
                </a:solidFill>
              </a:rPr>
              <a:t>Resume </a:t>
            </a:r>
            <a:r>
              <a:rPr lang="en-US" sz="5400" dirty="0">
                <a:solidFill>
                  <a:schemeClr val="bg1"/>
                </a:solidFill>
              </a:rPr>
              <a:t>formats vary → difficult to evaluate uniformly.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54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8195" y="6319071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928025" y="-3336515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96398" y="827799"/>
            <a:ext cx="17861725" cy="8846426"/>
            <a:chOff x="0" y="0"/>
            <a:chExt cx="4704323" cy="23299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4323" cy="2329923"/>
            </a:xfrm>
            <a:custGeom>
              <a:avLst/>
              <a:gdLst/>
              <a:ahLst/>
              <a:cxnLst/>
              <a:rect l="l" t="t" r="r" b="b"/>
              <a:pathLst>
                <a:path w="4704323" h="2329923">
                  <a:moveTo>
                    <a:pt x="0" y="0"/>
                  </a:moveTo>
                  <a:lnTo>
                    <a:pt x="4704323" y="0"/>
                  </a:lnTo>
                  <a:lnTo>
                    <a:pt x="4704323" y="2329923"/>
                  </a:lnTo>
                  <a:lnTo>
                    <a:pt x="0" y="232992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704323" cy="234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0218" y="876300"/>
            <a:ext cx="1492756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1"/>
              </a:lnSpc>
              <a:spcBef>
                <a:spcPct val="0"/>
              </a:spcBef>
            </a:pPr>
            <a:r>
              <a:rPr lang="en-US" sz="10509" dirty="0">
                <a:solidFill>
                  <a:srgbClr val="FFFFFF"/>
                </a:solidFill>
                <a:latin typeface="+mj-lt"/>
              </a:rPr>
              <a:t>PROPOSED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5907" y="2596653"/>
            <a:ext cx="17172601" cy="634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98"/>
              </a:lnSpc>
            </a:pPr>
            <a:r>
              <a:rPr lang="en-US" sz="6000" dirty="0">
                <a:solidFill>
                  <a:schemeClr val="bg1"/>
                </a:solidFill>
              </a:rPr>
              <a:t>The AI Resume Evaluator System </a:t>
            </a:r>
            <a:r>
              <a:rPr lang="en-US" sz="6000" dirty="0" smtClean="0">
                <a:solidFill>
                  <a:schemeClr val="bg1"/>
                </a:solidFill>
              </a:rPr>
              <a:t>uses ML </a:t>
            </a:r>
            <a:r>
              <a:rPr lang="en-US" sz="6000" dirty="0">
                <a:solidFill>
                  <a:schemeClr val="bg1"/>
                </a:solidFill>
              </a:rPr>
              <a:t>to automatically analyze resumes and provide structured evaluation.</a:t>
            </a:r>
            <a:endParaRPr lang="en-US" sz="6000" dirty="0" smtClean="0">
              <a:solidFill>
                <a:schemeClr val="bg1"/>
              </a:solidFill>
            </a:endParaRPr>
          </a:p>
          <a:p>
            <a:pPr algn="just">
              <a:lnSpc>
                <a:spcPts val="5498"/>
              </a:lnSpc>
            </a:pPr>
            <a:endParaRPr lang="en-US" sz="6000" dirty="0">
              <a:solidFill>
                <a:schemeClr val="bg1"/>
              </a:solidFill>
            </a:endParaRPr>
          </a:p>
          <a:p>
            <a:pPr algn="just">
              <a:lnSpc>
                <a:spcPts val="5498"/>
              </a:lnSpc>
            </a:pPr>
            <a:r>
              <a:rPr lang="en-US" sz="6000" dirty="0">
                <a:solidFill>
                  <a:schemeClr val="bg1"/>
                </a:solidFill>
              </a:rPr>
              <a:t>Provide scores, skill-gap insights, and improvement suggestions</a:t>
            </a:r>
            <a:r>
              <a:rPr lang="en-US" sz="60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ts val="5498"/>
              </a:lnSpc>
            </a:pPr>
            <a:endParaRPr lang="en-US" sz="6000" dirty="0">
              <a:solidFill>
                <a:schemeClr val="bg1"/>
              </a:solidFill>
            </a:endParaRPr>
          </a:p>
          <a:p>
            <a:pPr algn="just">
              <a:lnSpc>
                <a:spcPts val="5498"/>
              </a:lnSpc>
            </a:pPr>
            <a:r>
              <a:rPr lang="en-US" sz="6000" dirty="0" smtClean="0">
                <a:solidFill>
                  <a:schemeClr val="bg1"/>
                </a:solidFill>
              </a:rPr>
              <a:t>Deliver </a:t>
            </a:r>
            <a:r>
              <a:rPr lang="en-US" sz="6000" dirty="0">
                <a:solidFill>
                  <a:schemeClr val="bg1"/>
                </a:solidFill>
              </a:rPr>
              <a:t>results through a clean, user-friendly web interface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"/>
            <a:ext cx="3390900" cy="10287000"/>
          </a:xfrm>
          <a:custGeom>
            <a:avLst/>
            <a:gdLst/>
            <a:ahLst/>
            <a:cxnLst/>
            <a:rect l="l" t="t" r="r" b="b"/>
            <a:pathLst>
              <a:path w="4513686" h="11241465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r="-164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22411" y="3988551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50078" y="3988551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326682" y="3984935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6" y="0"/>
                </a:lnTo>
                <a:lnTo>
                  <a:pt x="1838916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6698208" y="4350713"/>
            <a:ext cx="1087323" cy="886168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13567" y="4350713"/>
            <a:ext cx="1111938" cy="1109158"/>
          </a:xfrm>
          <a:custGeom>
            <a:avLst/>
            <a:gdLst/>
            <a:ahLst/>
            <a:cxnLst/>
            <a:rect l="l" t="t" r="r" b="b"/>
            <a:pathLst>
              <a:path w="1111938" h="1109158">
                <a:moveTo>
                  <a:pt x="0" y="0"/>
                </a:moveTo>
                <a:lnTo>
                  <a:pt x="1111939" y="0"/>
                </a:lnTo>
                <a:lnTo>
                  <a:pt x="1111939" y="1109158"/>
                </a:lnTo>
                <a:lnTo>
                  <a:pt x="0" y="1109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04775" y="1238118"/>
            <a:ext cx="7151036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36"/>
              </a:lnSpc>
              <a:spcBef>
                <a:spcPct val="0"/>
              </a:spcBef>
            </a:pPr>
            <a:r>
              <a:rPr lang="en-US" sz="7947" dirty="0">
                <a:solidFill>
                  <a:srgbClr val="1A1A1A"/>
                </a:solidFill>
                <a:latin typeface="+mj-lt"/>
              </a:rPr>
              <a:t>GOALS AND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4775" y="6029291"/>
            <a:ext cx="287418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Montserrat Light Bold"/>
              </a:rPr>
              <a:t>Empowering Users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6029291"/>
            <a:ext cx="287418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Light Bold"/>
              </a:rPr>
              <a:t>Diverse 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55811" y="6029291"/>
            <a:ext cx="3212286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/>
              <a:t>Display prediction results with confidence</a:t>
            </a:r>
            <a:r>
              <a:rPr lang="en-US" altLang="en-US" sz="2800" dirty="0" smtClean="0"/>
              <a:t>..</a:t>
            </a:r>
            <a:endParaRPr lang="en-US" altLang="en-US" sz="28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sz="2800" dirty="0"/>
              <a:t>Provide category-wise recycling instructions</a:t>
            </a:r>
            <a:endParaRPr lang="en-US" altLang="en-US" sz="2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27400" y="6230281"/>
            <a:ext cx="2727161" cy="298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/>
              <a:t>Train a high-accuracy </a:t>
            </a:r>
            <a:r>
              <a:rPr lang="en-US" altLang="en-US" sz="2800" dirty="0" smtClean="0"/>
              <a:t>ML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model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/>
              <a:t>Implement responsive frontend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10101"/>
              </a:solidFill>
              <a:latin typeface="Montserrat Ligh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702478" y="4373266"/>
            <a:ext cx="1087323" cy="886168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xmlns="" id="{CF0A19E4-7F79-EDB6-0E56-39FADD6DA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4775" y="5952000"/>
            <a:ext cx="320590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/>
              <a:t>Automate resume screening using </a:t>
            </a:r>
            <a:r>
              <a:rPr lang="en-US" altLang="en-US" sz="2800" dirty="0" smtClean="0"/>
              <a:t>AI.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 smtClean="0"/>
              <a:t>Improve </a:t>
            </a:r>
            <a:r>
              <a:rPr lang="en-US" altLang="en-US" sz="2800" dirty="0"/>
              <a:t>hiring efficiency and reduce human bias</a:t>
            </a:r>
            <a:r>
              <a:rPr lang="en-US" altLang="en-US" sz="2800" dirty="0" smtClean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 smtClean="0"/>
              <a:t>Provide </a:t>
            </a:r>
            <a:r>
              <a:rPr lang="en-US" altLang="en-US" sz="2800" dirty="0"/>
              <a:t>skill-based candidate evaluation</a:t>
            </a:r>
            <a:r>
              <a:rPr lang="en-US" altLang="en-US" sz="2400" dirty="0"/>
              <a:t>.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164105">
            <a:off x="-554507" y="-1104949"/>
            <a:ext cx="19397009" cy="9907145"/>
            <a:chOff x="0" y="0"/>
            <a:chExt cx="5108677" cy="2609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8677" cy="2609289"/>
            </a:xfrm>
            <a:custGeom>
              <a:avLst/>
              <a:gdLst/>
              <a:ahLst/>
              <a:cxnLst/>
              <a:rect l="l" t="t" r="r" b="b"/>
              <a:pathLst>
                <a:path w="5108677" h="2609289">
                  <a:moveTo>
                    <a:pt x="0" y="0"/>
                  </a:moveTo>
                  <a:lnTo>
                    <a:pt x="5108677" y="0"/>
                  </a:lnTo>
                  <a:lnTo>
                    <a:pt x="5108677" y="2609289"/>
                  </a:lnTo>
                  <a:lnTo>
                    <a:pt x="0" y="2609289"/>
                  </a:lnTo>
                  <a:close/>
                </a:path>
              </a:pathLst>
            </a:custGeom>
            <a:solidFill>
              <a:srgbClr val="100F0D">
                <a:alpha val="9098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108677" cy="2628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91090" y="2624498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70523" y="718864"/>
            <a:ext cx="10746953" cy="159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dirty="0">
                <a:solidFill>
                  <a:srgbClr val="FFFFFF"/>
                </a:solidFill>
                <a:latin typeface="+mj-lt"/>
              </a:rPr>
              <a:t>TECHNOLOGY USED</a:t>
            </a:r>
          </a:p>
        </p:txBody>
      </p:sp>
      <p:sp>
        <p:nvSpPr>
          <p:cNvPr id="9" name="Freeform 9"/>
          <p:cNvSpPr/>
          <p:nvPr/>
        </p:nvSpPr>
        <p:spPr>
          <a:xfrm>
            <a:off x="2891090" y="3556901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6"/>
                </a:lnTo>
                <a:lnTo>
                  <a:pt x="0" y="62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891090" y="4489303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7"/>
                </a:lnTo>
                <a:lnTo>
                  <a:pt x="0" y="62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891090" y="5474516"/>
            <a:ext cx="480284" cy="621727"/>
          </a:xfrm>
          <a:custGeom>
            <a:avLst/>
            <a:gdLst/>
            <a:ahLst/>
            <a:cxnLst/>
            <a:rect l="l" t="t" r="r" b="b"/>
            <a:pathLst>
              <a:path w="480284" h="621727">
                <a:moveTo>
                  <a:pt x="0" y="0"/>
                </a:moveTo>
                <a:lnTo>
                  <a:pt x="480284" y="0"/>
                </a:lnTo>
                <a:lnTo>
                  <a:pt x="480284" y="621726"/>
                </a:lnTo>
                <a:lnTo>
                  <a:pt x="0" y="62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B60466F-E940-C2FB-0DCF-910C045D41F1}"/>
              </a:ext>
            </a:extLst>
          </p:cNvPr>
          <p:cNvSpPr txBox="1"/>
          <p:nvPr/>
        </p:nvSpPr>
        <p:spPr>
          <a:xfrm>
            <a:off x="3407435" y="2673859"/>
            <a:ext cx="101803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Programming Languages:</a:t>
            </a:r>
            <a:r>
              <a:rPr lang="en-IN" sz="3200" dirty="0">
                <a:solidFill>
                  <a:schemeClr val="bg1"/>
                </a:solidFill>
              </a:rPr>
              <a:t> </a:t>
            </a:r>
            <a:r>
              <a:rPr lang="en-IN" sz="3200" dirty="0" smtClean="0">
                <a:solidFill>
                  <a:schemeClr val="bg1"/>
                </a:solidFill>
              </a:rPr>
              <a:t>Python</a:t>
            </a:r>
            <a:r>
              <a:rPr lang="en-IN" sz="3200" dirty="0">
                <a:solidFill>
                  <a:schemeClr val="bg1"/>
                </a:solidFill>
              </a:rPr>
              <a:t/>
            </a:r>
            <a:br>
              <a:rPr lang="en-IN" sz="3200" dirty="0">
                <a:solidFill>
                  <a:schemeClr val="bg1"/>
                </a:solidFill>
              </a:rPr>
            </a:br>
            <a:endParaRPr lang="en-IN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A32292A-FAB4-0AA4-3E9E-B2A558B664AB}"/>
              </a:ext>
            </a:extLst>
          </p:cNvPr>
          <p:cNvSpPr txBox="1"/>
          <p:nvPr/>
        </p:nvSpPr>
        <p:spPr>
          <a:xfrm>
            <a:off x="3526661" y="3344332"/>
            <a:ext cx="1025652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ML Library:</a:t>
            </a:r>
            <a:r>
              <a:rPr lang="en-IN" sz="3600" dirty="0">
                <a:solidFill>
                  <a:schemeClr val="bg1"/>
                </a:solidFill>
              </a:rPr>
              <a:t> TensorFlow/</a:t>
            </a:r>
            <a:r>
              <a:rPr lang="en-IN" sz="3600" dirty="0" err="1">
                <a:solidFill>
                  <a:schemeClr val="bg1"/>
                </a:solidFill>
              </a:rPr>
              <a:t>Keras</a:t>
            </a:r>
            <a:r>
              <a:rPr lang="en-IN" sz="3600" dirty="0">
                <a:solidFill>
                  <a:schemeClr val="bg1"/>
                </a:solidFill>
              </a:rPr>
              <a:t> (MobileNetV2 Transfer Learning), </a:t>
            </a:r>
            <a:r>
              <a:rPr lang="en-IN" sz="3600" dirty="0" err="1">
                <a:solidFill>
                  <a:schemeClr val="bg1"/>
                </a:solidFill>
              </a:rPr>
              <a:t>Ultralytics</a:t>
            </a:r>
            <a:r>
              <a:rPr lang="en-IN" sz="3600" dirty="0">
                <a:solidFill>
                  <a:schemeClr val="bg1"/>
                </a:solidFill>
              </a:rPr>
              <a:t>(Yolo V8)</a:t>
            </a:r>
            <a:br>
              <a:rPr lang="en-IN" sz="3600" dirty="0">
                <a:solidFill>
                  <a:schemeClr val="bg1"/>
                </a:solidFill>
              </a:rPr>
            </a:br>
            <a:r>
              <a:rPr lang="en-IN" sz="3600" dirty="0">
                <a:solidFill>
                  <a:schemeClr val="bg1"/>
                </a:solidFill>
              </a:rPr>
              <a:t/>
            </a:r>
            <a:br>
              <a:rPr lang="en-IN" sz="3600" dirty="0">
                <a:solidFill>
                  <a:schemeClr val="bg1"/>
                </a:solidFill>
              </a:rPr>
            </a:br>
            <a:endParaRPr lang="en-IN" sz="3600" dirty="0">
              <a:solidFill>
                <a:schemeClr val="bg1"/>
              </a:solidFill>
            </a:endParaRPr>
          </a:p>
          <a:p>
            <a:endParaRPr lang="en-IN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DC9DCFB-A3D1-8C0C-098B-9E471FCD4394}"/>
              </a:ext>
            </a:extLst>
          </p:cNvPr>
          <p:cNvSpPr txBox="1"/>
          <p:nvPr/>
        </p:nvSpPr>
        <p:spPr>
          <a:xfrm>
            <a:off x="3569632" y="5474516"/>
            <a:ext cx="10439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Frontend:</a:t>
            </a:r>
            <a:r>
              <a:rPr lang="en-IN" sz="4000" dirty="0">
                <a:solidFill>
                  <a:schemeClr val="bg1"/>
                </a:solidFill>
              </a:rPr>
              <a:t> HTML/CSS/JS, Chart.js, , Three.js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28BAB39-6D65-6FB7-FA8E-0C37212D8055}"/>
              </a:ext>
            </a:extLst>
          </p:cNvPr>
          <p:cNvSpPr txBox="1"/>
          <p:nvPr/>
        </p:nvSpPr>
        <p:spPr>
          <a:xfrm>
            <a:off x="3530113" y="4423741"/>
            <a:ext cx="10706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Backend:</a:t>
            </a:r>
            <a:r>
              <a:rPr lang="en-IN" sz="4400" dirty="0">
                <a:solidFill>
                  <a:schemeClr val="bg1"/>
                </a:solidFill>
              </a:rPr>
              <a:t> Flask, OpenCV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43395" y="-5505610"/>
            <a:ext cx="11239421" cy="9955810"/>
          </a:xfrm>
          <a:custGeom>
            <a:avLst/>
            <a:gdLst/>
            <a:ahLst/>
            <a:cxnLst/>
            <a:rect l="l" t="t" r="r" b="b"/>
            <a:pathLst>
              <a:path w="11239421" h="9955810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75725" y="3826482"/>
            <a:ext cx="9607484" cy="2808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dirty="0">
                <a:solidFill>
                  <a:srgbClr val="1A1A1A"/>
                </a:solidFill>
                <a:latin typeface="Britannic Bold" pitchFamily="34" charset="0"/>
              </a:rPr>
              <a:t>KEY FEATURES </a:t>
            </a:r>
          </a:p>
          <a:p>
            <a:pPr algn="ctr">
              <a:lnSpc>
                <a:spcPts val="7349"/>
              </a:lnSpc>
            </a:pPr>
            <a:r>
              <a:rPr lang="en-US" sz="6999" dirty="0" smtClean="0">
                <a:solidFill>
                  <a:srgbClr val="1A1A1A"/>
                </a:solidFill>
                <a:latin typeface="Britannic Bold" pitchFamily="34" charset="0"/>
              </a:rPr>
              <a:t>OF AI Resume</a:t>
            </a:r>
            <a:endParaRPr lang="en-US" sz="6999" dirty="0">
              <a:solidFill>
                <a:srgbClr val="1A1A1A"/>
              </a:solidFill>
              <a:latin typeface="Britannic Bold" pitchFamily="34" charset="0"/>
            </a:endParaRPr>
          </a:p>
          <a:p>
            <a:pPr algn="ctr">
              <a:lnSpc>
                <a:spcPts val="7349"/>
              </a:lnSpc>
            </a:pPr>
            <a:r>
              <a:rPr lang="en-US" sz="6999" dirty="0" smtClean="0">
                <a:solidFill>
                  <a:srgbClr val="1A1A1A"/>
                </a:solidFill>
                <a:latin typeface="Britannic Bold" pitchFamily="34" charset="0"/>
              </a:rPr>
              <a:t>Evaluator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243664" y="234373"/>
            <a:ext cx="3399865" cy="3520588"/>
            <a:chOff x="0" y="0"/>
            <a:chExt cx="895438" cy="927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74712" y="1484012"/>
            <a:ext cx="2937764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3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Job Description Matching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542481" y="3530371"/>
            <a:ext cx="3399865" cy="3520588"/>
            <a:chOff x="0" y="0"/>
            <a:chExt cx="895438" cy="927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43529" y="4746555"/>
            <a:ext cx="3197769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Resume Scoring System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037460" y="304930"/>
            <a:ext cx="3399865" cy="3520588"/>
            <a:chOff x="6686" y="-83583"/>
            <a:chExt cx="895438" cy="927233"/>
          </a:xfrm>
        </p:grpSpPr>
        <p:sp>
          <p:nvSpPr>
            <p:cNvPr id="14" name="Freeform 14"/>
            <p:cNvSpPr/>
            <p:nvPr/>
          </p:nvSpPr>
          <p:spPr>
            <a:xfrm>
              <a:off x="6686" y="-83583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51760" y="1580443"/>
            <a:ext cx="317126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 dirty="0" smtClean="0">
                <a:solidFill>
                  <a:schemeClr val="bg1"/>
                </a:solidFill>
              </a:rPr>
              <a:t>Automated Resume Parsing </a:t>
            </a:r>
            <a:endParaRPr lang="en-US" sz="2798" dirty="0">
              <a:solidFill>
                <a:schemeClr val="bg1"/>
              </a:solidFill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9871358" y="6561448"/>
            <a:ext cx="3399865" cy="3520588"/>
            <a:chOff x="0" y="0"/>
            <a:chExt cx="895438" cy="9272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329910" y="7840665"/>
            <a:ext cx="253130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6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User-Friendly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Web Interface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4910460" y="6503564"/>
            <a:ext cx="3399865" cy="3520588"/>
            <a:chOff x="0" y="0"/>
            <a:chExt cx="895438" cy="9272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298799" y="7750278"/>
            <a:ext cx="269278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Bias Reduction Mechanism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751895" y="3566537"/>
            <a:ext cx="3399865" cy="3520588"/>
            <a:chOff x="0" y="0"/>
            <a:chExt cx="895438" cy="9272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989703" y="4598167"/>
            <a:ext cx="292424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9" dirty="0" smtClean="0">
                <a:solidFill>
                  <a:schemeClr val="bg1"/>
                </a:solidFill>
              </a:rPr>
              <a:t>Personalized Feedback &amp; Recommendations</a:t>
            </a:r>
            <a:endParaRPr lang="en-US" sz="2599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0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33810" y="1672737"/>
            <a:ext cx="14556804" cy="769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1.AI Powered Job Recommendation for Candidates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Suggest the best-fit jobs based on candidate profile, skills and career goals.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b="1" dirty="0" smtClean="0">
                <a:solidFill>
                  <a:schemeClr val="bg1"/>
                </a:solidFill>
              </a:rPr>
              <a:t>2. Multilingual Resume Parsing</a:t>
            </a: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Support for resume parsing in multiple languages.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3</a:t>
            </a:r>
            <a:r>
              <a:rPr lang="en-US" sz="3200" b="1" dirty="0">
                <a:solidFill>
                  <a:schemeClr val="bg1"/>
                </a:solidFill>
              </a:rPr>
              <a:t>. </a:t>
            </a:r>
            <a:r>
              <a:rPr lang="en-US" sz="3200" b="1" dirty="0" smtClean="0">
                <a:solidFill>
                  <a:schemeClr val="bg1"/>
                </a:solidFill>
              </a:rPr>
              <a:t>Real-Time Resume Optimization Assistant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Live suggestions while candidates edit their resumes(like </a:t>
            </a:r>
            <a:r>
              <a:rPr lang="en-US" sz="3200" dirty="0" err="1" smtClean="0">
                <a:solidFill>
                  <a:schemeClr val="bg1"/>
                </a:solidFill>
              </a:rPr>
              <a:t>Grammarly</a:t>
            </a:r>
            <a:r>
              <a:rPr lang="en-US" sz="3200" dirty="0" smtClean="0">
                <a:solidFill>
                  <a:schemeClr val="bg1"/>
                </a:solidFill>
              </a:rPr>
              <a:t> for resumes).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4</a:t>
            </a:r>
            <a:r>
              <a:rPr lang="en-US" sz="3200" b="1" dirty="0">
                <a:solidFill>
                  <a:schemeClr val="bg1"/>
                </a:solidFill>
              </a:rPr>
              <a:t>. </a:t>
            </a:r>
            <a:r>
              <a:rPr lang="en-US" sz="3200" b="1" dirty="0" smtClean="0">
                <a:solidFill>
                  <a:schemeClr val="bg1"/>
                </a:solidFill>
              </a:rPr>
              <a:t>Customizable Industry-Specific Models</a:t>
            </a:r>
            <a:endParaRPr lang="en-US" sz="3200" b="1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Models tailored for fields other than IT such as Finance, Healthcare, Marketing, etc.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b="1" dirty="0" smtClean="0">
                <a:solidFill>
                  <a:schemeClr val="bg1"/>
                </a:solidFill>
              </a:rPr>
              <a:t>5</a:t>
            </a:r>
            <a:r>
              <a:rPr lang="en-US" sz="3200" b="1" dirty="0">
                <a:solidFill>
                  <a:schemeClr val="bg1"/>
                </a:solidFill>
              </a:rPr>
              <a:t>. </a:t>
            </a:r>
            <a:r>
              <a:rPr lang="en-US" sz="3200" b="1" dirty="0" smtClean="0">
                <a:solidFill>
                  <a:schemeClr val="bg1"/>
                </a:solidFill>
              </a:rPr>
              <a:t>Resume Fraud and Authenticity Detection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Identify fake experiences, fake certifications, or plagiarized resumes. 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dirty="0" smtClean="0">
                <a:solidFill>
                  <a:schemeClr val="bg1"/>
                </a:solidFill>
              </a:rPr>
              <a:t>6</a:t>
            </a:r>
            <a:r>
              <a:rPr lang="en-US" sz="3200" b="1" dirty="0">
                <a:solidFill>
                  <a:schemeClr val="bg1"/>
                </a:solidFill>
              </a:rPr>
              <a:t>. </a:t>
            </a:r>
            <a:r>
              <a:rPr lang="en-US" sz="3200" b="1" dirty="0" err="1" smtClean="0">
                <a:solidFill>
                  <a:schemeClr val="bg1"/>
                </a:solidFill>
              </a:rPr>
              <a:t>Chatbot</a:t>
            </a:r>
            <a:r>
              <a:rPr lang="en-US" sz="3200" b="1" dirty="0" smtClean="0">
                <a:solidFill>
                  <a:schemeClr val="bg1"/>
                </a:solidFill>
              </a:rPr>
              <a:t>-Based Recruitment Assistant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Conversational AI to collect candidate details/answer job related queries/schedule interviews automatically.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3400" y="406568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Future Prospects</a:t>
            </a:r>
            <a:endParaRPr lang="en-US" sz="8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581400" y="2019300"/>
            <a:ext cx="11536383" cy="602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47"/>
              </a:lnSpc>
            </a:pPr>
            <a:r>
              <a:rPr lang="en-US" sz="16819" dirty="0">
                <a:solidFill>
                  <a:srgbClr val="FFFFFF"/>
                </a:solidFill>
                <a:latin typeface="Bodoni MT Black" pitchFamily="18" charset="0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219</Words>
  <Application>Microsoft Office PowerPoint</Application>
  <PresentationFormat>Custom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Codec Pro ExtraBold</vt:lpstr>
      <vt:lpstr>Bodoni MT Black</vt:lpstr>
      <vt:lpstr>Montserrat Light Bold</vt:lpstr>
      <vt:lpstr>Calibri</vt:lpstr>
      <vt:lpstr>Montserrat Light</vt:lpstr>
      <vt:lpstr>Britannic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professional business proposal presentation</dc:title>
  <dc:creator>Jalaj</dc:creator>
  <cp:lastModifiedBy>dell</cp:lastModifiedBy>
  <cp:revision>17</cp:revision>
  <dcterms:created xsi:type="dcterms:W3CDTF">2006-08-16T00:00:00Z</dcterms:created>
  <dcterms:modified xsi:type="dcterms:W3CDTF">2025-11-16T16:01:40Z</dcterms:modified>
  <dc:identifier>DAFzN0FU5d4</dc:identifier>
</cp:coreProperties>
</file>